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gU2Gd6zfoGj4p1EXz4dHrsBE5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be1c4a56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bbe1c4a56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Teplice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be1c4a56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bbe1c4a56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Teplice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e1c4a56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bbe1c4a56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Teplice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be1c4a56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bbe1c4a56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Československo-německé hranice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e1c4a56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bbe1c4a5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dk1"/>
                </a:solidFill>
              </a:rPr>
              <a:t>Československo-německé hranice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be1c4a56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bbe1c4a56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Československo-německé hranice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b1eec6d8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bb1eec6d8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b1eec6d8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bb1eec6d8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be1c4a56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bbe1c4a56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be1c4a56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bbe1c4a56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ad4191b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2bad4191b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ad4191b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2bad4191b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Lidové noviny, 31. 7. 1936, strana 6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1eec6d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bb1eec6d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Lidové noviny, 1. 8. 1936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be1c4a56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bbe1c4a56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be1c4a5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bbe1c4a5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Jindřichův Hradec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be1c4a5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bbe1c4a5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Teplice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113018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cs" sz="4500"/>
              <a:t>Kudy běžela první olympijská štafeta v roce 1936?</a:t>
            </a:r>
            <a:endParaRPr sz="6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bbe1c4a56b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075" y="152400"/>
            <a:ext cx="6713856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bbe1c4a56b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100" y="152400"/>
            <a:ext cx="350380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bbe1c4a56b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363" y="152400"/>
            <a:ext cx="346127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bbe1c4a56b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50" y="152400"/>
            <a:ext cx="64769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bbe1c4a56b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588" y="152400"/>
            <a:ext cx="68248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bbe1c4a56b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175" y="152400"/>
            <a:ext cx="675966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b1eec6d87_0_9"/>
          <p:cNvSpPr txBox="1"/>
          <p:nvPr>
            <p:ph type="title"/>
          </p:nvPr>
        </p:nvSpPr>
        <p:spPr>
          <a:xfrm>
            <a:off x="311700" y="445025"/>
            <a:ext cx="8520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Jaké symboly rozeznáváte na fotografiích z průběhu olympijské štafety?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Co tyto symboly mohly reprezentovat v roce 1936?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Co reprezentují dnes?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Námět k diskuzi: Jak je podle vás možné, že tyto dnes rozporuplné symboly nalézáme v roce 1936 na jedné fotografii?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1eec6d87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Nápověda pro analýzu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g2bb1eec6d87_0_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Velký státní znak republiky Československé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Čech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Moravy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Slezska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Slovenska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Podkarpatské Rusi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Německé říše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SS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Znak československé armády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Olympijský znak</a:t>
            </a:r>
            <a:endParaRPr/>
          </a:p>
        </p:txBody>
      </p:sp>
      <p:sp>
        <p:nvSpPr>
          <p:cNvPr id="140" name="Google Shape;140;g2bb1eec6d87_0_24"/>
          <p:cNvSpPr txBox="1"/>
          <p:nvPr>
            <p:ph idx="2" type="body"/>
          </p:nvPr>
        </p:nvSpPr>
        <p:spPr>
          <a:xfrm>
            <a:off x="4832400" y="12286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/>
              <a:t>Sokolský symbol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/>
              <a:t>Sokolská vlajka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/>
              <a:t>Památník W. A. Mozarta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/>
              <a:t>Reklama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be1c4a56b_0_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"/>
              <a:t>Štafeta v Teplicích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be1c4a56b_0_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Co se děje na fotografii? Jak to souvisí s předchozím albem?</a:t>
            </a:r>
            <a:endParaRPr/>
          </a:p>
        </p:txBody>
      </p:sp>
      <p:pic>
        <p:nvPicPr>
          <p:cNvPr id="151" name="Google Shape;151;g2bbe1c4a56b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3900" y="1368525"/>
            <a:ext cx="5576175" cy="35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ad4191b52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0" name="Google Shape;60;g2bad4191b52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1" name="Google Shape;61;g2bad4191b52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667" y="0"/>
            <a:ext cx="70366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Co mohla olympijská štafeta a slavnost v Teplicích znamenat pro: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České Němce žijící v Teplicích?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České úředníky žijící v Teplicích?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Běžce z řad Sokolů?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České Němce sloužící v československé armádě/četnictvu?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Závěrečná interpretační otázka: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2800">
                <a:solidFill>
                  <a:schemeClr val="dk1"/>
                </a:solidFill>
              </a:rPr>
              <a:t>Proč se olympijské štafety/o</a:t>
            </a:r>
            <a:r>
              <a:rPr lang="c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lympiády</a:t>
            </a:r>
            <a:r>
              <a:rPr lang="cs" sz="2800">
                <a:solidFill>
                  <a:schemeClr val="dk1"/>
                </a:solidFill>
              </a:rPr>
              <a:t> v Berlíně zúčastnily i státy a organizace, jež v roce 1936 měly s Německem špatné politické vztahy?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ad4191b52_0_0"/>
          <p:cNvSpPr txBox="1"/>
          <p:nvPr>
            <p:ph type="title"/>
          </p:nvPr>
        </p:nvSpPr>
        <p:spPr>
          <a:xfrm>
            <a:off x="311700" y="445025"/>
            <a:ext cx="8520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Co se děje na fotografii?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Označte pro vás srozumitelné symboly.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Jaké skupiny postavy/skupiny postav dokážete na fotografii identifikovat?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V jakém prostředí se scéna odehrává?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19925" l="28781" r="29341" t="9617"/>
          <a:stretch/>
        </p:blipFill>
        <p:spPr>
          <a:xfrm>
            <a:off x="2109775" y="88487"/>
            <a:ext cx="5247274" cy="49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b1eec6d87_0_0"/>
          <p:cNvSpPr txBox="1"/>
          <p:nvPr>
            <p:ph type="title"/>
          </p:nvPr>
        </p:nvSpPr>
        <p:spPr>
          <a:xfrm>
            <a:off x="311700" y="445025"/>
            <a:ext cx="8520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Jak je v textu popisován olympijský plamen?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Vyznačte v textu hodnoty, které autor chápe jako pozitivní a spojené s olympijskou 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štafetou.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Vyznačte v textu hodnoty nebo momenty, které by podle autora naopak s olympijskou štafetou neměly být spojovány.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Jak by se 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 autorem článku dalo </a:t>
            </a:r>
            <a:r>
              <a:rPr lang="cs"/>
              <a:t>případně </a:t>
            </a:r>
            <a:r>
              <a:rPr lang="cs"/>
              <a:t>polemizovat?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479" y="0"/>
            <a:ext cx="222904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be1c4a56b_0_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Fotoalbum: Olympijská štafeta v Československu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bbe1c4a56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663" y="152400"/>
            <a:ext cx="668667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bbe1c4a56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925" y="152400"/>
            <a:ext cx="687216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FFUK</dc:creator>
</cp:coreProperties>
</file>